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 autoCompressPictures="0">
  <p:sldMasterIdLst>
    <p:sldMasterId id="2147483967" r:id="rId1"/>
    <p:sldMasterId id="2147483970" r:id="rId2"/>
  </p:sldMasterIdLst>
  <p:notesMasterIdLst>
    <p:notesMasterId r:id="rId30"/>
  </p:notesMasterIdLst>
  <p:handoutMasterIdLst>
    <p:handoutMasterId r:id="rId31"/>
  </p:handoutMasterIdLst>
  <p:sldIdLst>
    <p:sldId id="856" r:id="rId3"/>
    <p:sldId id="815" r:id="rId4"/>
    <p:sldId id="819" r:id="rId5"/>
    <p:sldId id="800" r:id="rId6"/>
    <p:sldId id="820" r:id="rId7"/>
    <p:sldId id="816" r:id="rId8"/>
    <p:sldId id="821" r:id="rId9"/>
    <p:sldId id="858" r:id="rId10"/>
    <p:sldId id="859" r:id="rId11"/>
    <p:sldId id="845" r:id="rId12"/>
    <p:sldId id="836" r:id="rId13"/>
    <p:sldId id="825" r:id="rId14"/>
    <p:sldId id="855" r:id="rId15"/>
    <p:sldId id="847" r:id="rId16"/>
    <p:sldId id="848" r:id="rId17"/>
    <p:sldId id="846" r:id="rId18"/>
    <p:sldId id="849" r:id="rId19"/>
    <p:sldId id="841" r:id="rId20"/>
    <p:sldId id="839" r:id="rId21"/>
    <p:sldId id="842" r:id="rId22"/>
    <p:sldId id="843" r:id="rId23"/>
    <p:sldId id="850" r:id="rId24"/>
    <p:sldId id="851" r:id="rId25"/>
    <p:sldId id="852" r:id="rId26"/>
    <p:sldId id="853" r:id="rId27"/>
    <p:sldId id="860" r:id="rId28"/>
    <p:sldId id="861" r:id="rId29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99FFCC"/>
    <a:srgbClr val="00FF00"/>
    <a:srgbClr val="FF0000"/>
    <a:srgbClr val="FF6600"/>
    <a:srgbClr val="000066"/>
    <a:srgbClr val="FF33CC"/>
    <a:srgbClr val="FFFF00"/>
    <a:srgbClr val="00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08" autoAdjust="0"/>
    <p:restoredTop sz="70644" autoAdjust="0"/>
  </p:normalViewPr>
  <p:slideViewPr>
    <p:cSldViewPr>
      <p:cViewPr varScale="1">
        <p:scale>
          <a:sx n="58" d="100"/>
          <a:sy n="58" d="100"/>
        </p:scale>
        <p:origin x="1997" y="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7" d="100"/>
          <a:sy n="147" d="100"/>
        </p:scale>
        <p:origin x="2744" y="-44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fld id="{7B84F0AD-B8EC-4E4C-96AB-90A3127EB2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586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560888"/>
            <a:ext cx="5943600" cy="43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0564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Drag Picture and Send to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4753-555F-844E-94E6-C0459ACEDB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90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90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27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8235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88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27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73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81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49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5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Drag Picture and Send to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4753-555F-844E-94E6-C0459ACEDB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33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56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63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58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61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813962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330339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33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57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course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98642" y="1921566"/>
            <a:ext cx="9184987" cy="2279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1488" y="5146469"/>
            <a:ext cx="11247437" cy="1003300"/>
          </a:xfrm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2pPr>
            <a:lvl3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3pPr>
            <a:lvl4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4pPr>
            <a:lvl5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4200939" y="476250"/>
            <a:ext cx="7332249" cy="685800"/>
          </a:xfrm>
        </p:spPr>
        <p:txBody>
          <a:bodyPr tIns="64008" bIns="0"/>
          <a:lstStyle>
            <a:lvl1pPr algn="r">
              <a:defRPr sz="18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2pPr>
            <a:lvl3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3pPr>
            <a:lvl4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4pPr>
            <a:lvl5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9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4047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5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0"/>
            <a:ext cx="80156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8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xmlns:p14="http://schemas.microsoft.com/office/powerpoint/2010/main" spd="med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25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ans_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7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4876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3200"/>
            </a:lvl1pPr>
            <a:lvl2pPr>
              <a:lnSpc>
                <a:spcPct val="100000"/>
              </a:lnSpc>
              <a:spcBef>
                <a:spcPts val="1000"/>
              </a:spcBef>
              <a:defRPr/>
            </a:lvl2pPr>
            <a:lvl3pPr>
              <a:lnSpc>
                <a:spcPct val="100000"/>
              </a:lnSpc>
              <a:spcBef>
                <a:spcPts val="1000"/>
              </a:spcBef>
              <a:defRPr/>
            </a:lvl3pPr>
            <a:lvl4pPr>
              <a:lnSpc>
                <a:spcPct val="100000"/>
              </a:lnSpc>
              <a:spcBef>
                <a:spcPts val="1000"/>
              </a:spcBef>
              <a:defRPr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91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single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320" y="475841"/>
            <a:ext cx="10881360" cy="685800"/>
          </a:xfrm>
          <a:solidFill>
            <a:srgbClr val="005B7D"/>
          </a:solidFill>
        </p:spPr>
        <p:txBody>
          <a:bodyPr anchor="ctr" anchorCtr="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20" y="1295400"/>
            <a:ext cx="10881360" cy="589935"/>
          </a:xfrm>
        </p:spPr>
        <p:txBody>
          <a:bodyPr/>
          <a:lstStyle>
            <a:lvl1pPr marL="0" indent="0" algn="l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" y="2022811"/>
            <a:ext cx="10881360" cy="371726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077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ans_two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39"/>
            <a:ext cx="10881360" cy="685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2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3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ns_two-column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5342255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" y="2023520"/>
            <a:ext cx="5342255" cy="4166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5400"/>
            <a:ext cx="5364480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23520"/>
            <a:ext cx="5364480" cy="41661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17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 vert="horz" lIns="91440" tIns="64008" rIns="91440" bIns="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91432" y="1295400"/>
            <a:ext cx="6163956" cy="47071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55320" y="1295400"/>
            <a:ext cx="4240530" cy="4707194"/>
          </a:xfrm>
        </p:spPr>
        <p:txBody>
          <a:bodyPr/>
          <a:lstStyle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7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ns_no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488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9342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797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472440" y="4851400"/>
            <a:ext cx="11247120" cy="156210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2" y="475840"/>
            <a:ext cx="3568618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1" y="475840"/>
            <a:ext cx="3385738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4314" y="1918425"/>
            <a:ext cx="9315246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61412" y="1918425"/>
            <a:ext cx="0" cy="2286000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11" y="2804224"/>
            <a:ext cx="1028700" cy="5490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035323" y="475488"/>
            <a:ext cx="7684238" cy="685800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white">
          <a:xfrm>
            <a:off x="4035323" y="442452"/>
            <a:ext cx="0" cy="75954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28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1800" b="1" i="0" kern="1200" smtClean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6000" kern="1200">
          <a:solidFill>
            <a:srgbClr val="005B7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0" y="365125"/>
            <a:ext cx="10881360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10881360" cy="4894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524" y="6311900"/>
            <a:ext cx="12188952" cy="548640"/>
            <a:chOff x="1524" y="6311900"/>
            <a:chExt cx="12188952" cy="548640"/>
          </a:xfrm>
        </p:grpSpPr>
        <p:sp>
          <p:nvSpPr>
            <p:cNvPr id="13" name="Rectangle 12"/>
            <p:cNvSpPr/>
            <p:nvPr/>
          </p:nvSpPr>
          <p:spPr>
            <a:xfrm>
              <a:off x="1524" y="6311900"/>
              <a:ext cx="12188952" cy="54864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 bwMode="white">
            <a:xfrm>
              <a:off x="1016000" y="6311900"/>
              <a:ext cx="0" cy="54610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909" y="6439685"/>
              <a:ext cx="559187" cy="29874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 bwMode="gray">
            <a:xfrm>
              <a:off x="5457613" y="6400284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Gill Sans MT"/>
                </a:rPr>
                <a:t>SEC555</a:t>
              </a:r>
              <a:r>
                <a:rPr lang="en-US" sz="1800" baseline="0" dirty="0">
                  <a:solidFill>
                    <a:schemeClr val="bg1"/>
                  </a:solidFill>
                  <a:latin typeface="Gill Sans MT"/>
                </a:rPr>
                <a:t> | SIEM with Tactical Analytics</a:t>
              </a:r>
              <a:endParaRPr lang="en-US" sz="1800" dirty="0">
                <a:solidFill>
                  <a:schemeClr val="bg1"/>
                </a:solidFill>
                <a:latin typeface="Gill Sans MT"/>
              </a:endParaRPr>
            </a:p>
          </p:txBody>
        </p:sp>
      </p:grp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553613" y="6325670"/>
            <a:ext cx="653796" cy="548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2C446D-6113-E749-B2D6-33109B9D4DC9}" type="slidenum">
              <a:rPr lang="en-US" sz="16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99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cap="none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277813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52475" indent="-292100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223838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563" indent="-238125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APPER/NXLog-AutoConfi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ecuritySolu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ecuritySolutions/presentat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HASecuritySolutio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446"/>
            <a:ext cx="12190413" cy="69264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57115" y="472002"/>
            <a:ext cx="9994996" cy="156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99" b="1" spc="25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charset="0"/>
                <a:ea typeface="Arial" charset="0"/>
                <a:cs typeface="Arial" charset="0"/>
              </a:rPr>
              <a:t>Tactical Detection and Data Analytics Summit 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1060566" y="2162191"/>
            <a:ext cx="7561316" cy="0"/>
          </a:xfrm>
          <a:prstGeom prst="line">
            <a:avLst/>
          </a:prstGeom>
          <a:ln w="698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0566" y="2308051"/>
            <a:ext cx="5970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Save the Date: </a:t>
            </a:r>
            <a:r>
              <a:rPr lang="fr-FR" sz="2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December 4-11</a:t>
            </a:r>
            <a:b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Scottsdale, Arizona</a:t>
            </a:r>
          </a:p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summit</a:t>
            </a:r>
            <a:endParaRPr lang="fr-FR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446"/>
            <a:ext cx="801562" cy="91428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7D26640-5AF3-4242-8107-9397DAF86B3B}"/>
              </a:ext>
            </a:extLst>
          </p:cNvPr>
          <p:cNvGrpSpPr/>
          <p:nvPr/>
        </p:nvGrpSpPr>
        <p:grpSpPr>
          <a:xfrm>
            <a:off x="1060566" y="3431745"/>
            <a:ext cx="10718938" cy="2939266"/>
            <a:chOff x="2090380" y="7035442"/>
            <a:chExt cx="21440667" cy="587929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56E3FFE-600A-4E0D-B916-8603AC90E52B}"/>
                </a:ext>
              </a:extLst>
            </p:cNvPr>
            <p:cNvGrpSpPr/>
            <p:nvPr/>
          </p:nvGrpSpPr>
          <p:grpSpPr>
            <a:xfrm>
              <a:off x="2090380" y="7035442"/>
              <a:ext cx="20535301" cy="5879298"/>
              <a:chOff x="2728738" y="7397755"/>
              <a:chExt cx="20535301" cy="587929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CB1097-8997-4EF1-AD43-560D0F1CED89}"/>
                  </a:ext>
                </a:extLst>
              </p:cNvPr>
              <p:cNvSpPr txBox="1"/>
              <p:nvPr/>
            </p:nvSpPr>
            <p:spPr>
              <a:xfrm>
                <a:off x="7060022" y="7397755"/>
                <a:ext cx="16204017" cy="5879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SEC599 – Defeating Advanced Adversaries 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530 </a:t>
                </a:r>
                <a:r>
                  <a:rPr lang="en-US" sz="2200" dirty="0">
                    <a:solidFill>
                      <a:schemeClr val="bg1"/>
                    </a:solidFill>
                  </a:rPr>
                  <a:t>– Defensible Security Architecture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555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SIEM with Tactical Analytics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511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Continuous Monitoring &amp; Security Operations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SIEM NetWars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6F1541-6883-4168-8919-8335B59521B1}"/>
                  </a:ext>
                </a:extLst>
              </p:cNvPr>
              <p:cNvSpPr/>
              <p:nvPr/>
            </p:nvSpPr>
            <p:spPr>
              <a:xfrm>
                <a:off x="2728738" y="8470267"/>
                <a:ext cx="5783973" cy="3385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SUMMIT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4-5</a:t>
                </a:r>
              </a:p>
              <a:p>
                <a:pPr algn="ctr"/>
                <a:endParaRPr lang="fr-F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TRAINING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6-11</a:t>
                </a:r>
                <a:endPara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6B5E2E3-FD21-4865-83EC-3F665C94E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5444" y="7979366"/>
                <a:ext cx="0" cy="4521232"/>
              </a:xfrm>
              <a:prstGeom prst="line">
                <a:avLst/>
              </a:prstGeom>
              <a:ln w="38100">
                <a:solidFill>
                  <a:schemeClr val="bg2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BD8ABD-91CF-4712-9843-13D10B81D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64956" y="9242741"/>
              <a:ext cx="1371600" cy="1371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9FC8C38-C6A1-4B2B-838B-EF3606266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59447" y="10275784"/>
              <a:ext cx="1371600" cy="13716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9DF7B7-9C79-497D-B9D7-76C56D46EDBA}"/>
              </a:ext>
            </a:extLst>
          </p:cNvPr>
          <p:cNvSpPr txBox="1"/>
          <p:nvPr/>
        </p:nvSpPr>
        <p:spPr>
          <a:xfrm>
            <a:off x="9138751" y="6329590"/>
            <a:ext cx="2444900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r-FR" sz="2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summit</a:t>
            </a:r>
            <a:endParaRPr lang="en-US" sz="2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026" name="Picture 2" descr="https://www.giac.org/images/design/custom/icons/certs/large/gdat-gold.png">
            <a:extLst>
              <a:ext uri="{FF2B5EF4-FFF2-40B4-BE49-F238E27FC236}">
                <a16:creationId xmlns:a16="http://schemas.microsoft.com/office/drawing/2014/main" id="{30958EA8-2EB0-4842-8D4D-796260383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746" y="3411745"/>
            <a:ext cx="685711" cy="68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62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vs Network Extraction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Traditional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dirty="0"/>
              <a:t>Multiple collection points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Network Extraction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ctr"/>
            <a:r>
              <a:rPr lang="en-US" dirty="0"/>
              <a:t>Single collection point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2437" y="5152371"/>
            <a:ext cx="12192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DNS Server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43200" y="5156545"/>
            <a:ext cx="12192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SMTP Server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5800" y="5152371"/>
            <a:ext cx="12192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Web Proxy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62200" y="3338470"/>
            <a:ext cx="213359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Log Aggregator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87640" y="3429000"/>
            <a:ext cx="213359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Log Aggregator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86967" y="5181600"/>
            <a:ext cx="27349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Network</a:t>
            </a:r>
          </a:p>
          <a:p>
            <a:pPr algn="ctr"/>
            <a:r>
              <a:rPr lang="en-US" sz="2800" dirty="0"/>
              <a:t>Extraction Sensor</a:t>
            </a:r>
          </a:p>
        </p:txBody>
      </p:sp>
      <p:cxnSp>
        <p:nvCxnSpPr>
          <p:cNvPr id="22" name="Straight Arrow Connector 21"/>
          <p:cNvCxnSpPr>
            <a:stCxn id="14" idx="0"/>
          </p:cNvCxnSpPr>
          <p:nvPr/>
        </p:nvCxnSpPr>
        <p:spPr>
          <a:xfrm flipH="1" flipV="1">
            <a:off x="4267200" y="4419600"/>
            <a:ext cx="838200" cy="7327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0"/>
          </p:cNvCxnSpPr>
          <p:nvPr/>
        </p:nvCxnSpPr>
        <p:spPr>
          <a:xfrm flipV="1">
            <a:off x="3352800" y="4356088"/>
            <a:ext cx="0" cy="8004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0"/>
          </p:cNvCxnSpPr>
          <p:nvPr/>
        </p:nvCxnSpPr>
        <p:spPr>
          <a:xfrm flipV="1">
            <a:off x="1382037" y="4426337"/>
            <a:ext cx="783769" cy="726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8854439" y="4502537"/>
            <a:ext cx="0" cy="5266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029065" y="44958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agent or syslog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13964" y="4404547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agent or syslog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071" y="4370832"/>
            <a:ext cx="879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38401" y="4555152"/>
            <a:ext cx="879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agent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3400" y="2552675"/>
            <a:ext cx="15934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DNS logs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44504" y="2578721"/>
            <a:ext cx="186350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SMTP logs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84211" y="2591216"/>
            <a:ext cx="17588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logs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30808" y="2591216"/>
            <a:ext cx="15934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DNS logs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041912" y="2617262"/>
            <a:ext cx="186350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SMTP logs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981619" y="2629757"/>
            <a:ext cx="17588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logs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4267200" y="3091422"/>
            <a:ext cx="228599" cy="24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17519" y="3091422"/>
            <a:ext cx="35281" cy="1650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1828800" y="3132418"/>
            <a:ext cx="415704" cy="193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7524433" y="3132418"/>
            <a:ext cx="541310" cy="206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8854439" y="3124200"/>
            <a:ext cx="1" cy="278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9921239" y="3198357"/>
            <a:ext cx="365761" cy="1401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Bro Ey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536" y="5320163"/>
            <a:ext cx="707443" cy="67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058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NXLog</a:t>
            </a:r>
            <a:r>
              <a:rPr lang="en-US" dirty="0"/>
              <a:t> </a:t>
            </a:r>
            <a:r>
              <a:rPr lang="en-US" dirty="0" err="1"/>
              <a:t>AutoConfig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Overcomes log agent deficiencies and is a functional proof of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https://github.com/SMAPPER/NXLog-AutoConfig</a:t>
            </a:r>
            <a:endParaRPr lang="en-US" dirty="0"/>
          </a:p>
          <a:p>
            <a:r>
              <a:rPr lang="en-US" dirty="0"/>
              <a:t>Checks systems each day looking for components (IIS,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found, automatically configures for consistency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Or initial configuration…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Then sets up agent to start shipping logs</a:t>
            </a:r>
          </a:p>
          <a:p>
            <a:r>
              <a:rPr lang="en-US" dirty="0"/>
              <a:t>Use case organization spent lots of time managing agents</a:t>
            </a:r>
          </a:p>
        </p:txBody>
      </p:sp>
    </p:spTree>
    <p:extLst>
      <p:ext uri="{BB962C8B-B14F-4D97-AF65-F5344CB8AC3E}">
        <p14:creationId xmlns:p14="http://schemas.microsoft.com/office/powerpoint/2010/main" val="3700637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Enrichment and Adding Context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Service Logs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Enrichment Techniques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5019838"/>
            <a:ext cx="4169936" cy="122856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DNS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HTTP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HTTPS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SMTP</a:t>
            </a:r>
          </a:p>
          <a:p>
            <a:r>
              <a:rPr lang="en-US" dirty="0"/>
              <a:t>Almost every network uses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Lots of noise = lots of logs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Yet can be high value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6175168" y="2023520"/>
            <a:ext cx="5361511" cy="4166143"/>
          </a:xfrm>
        </p:spPr>
        <p:txBody>
          <a:bodyPr/>
          <a:lstStyle/>
          <a:p>
            <a:r>
              <a:rPr lang="en-US" sz="2800" dirty="0"/>
              <a:t>Low value logs can morph into highly actionable detects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Baby Domains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Entropy Test (PH Imbalance)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Invalid Fields (wrong state)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Fuzzy Phishing</a:t>
            </a:r>
          </a:p>
        </p:txBody>
      </p:sp>
    </p:spTree>
    <p:extLst>
      <p:ext uri="{BB962C8B-B14F-4D97-AF65-F5344CB8AC3E}">
        <p14:creationId xmlns:p14="http://schemas.microsoft.com/office/powerpoint/2010/main" val="1678708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to Extraordinary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query</a:t>
            </a:r>
            <a:r>
              <a:rPr lang="en-US" dirty="0"/>
              <a:t>: www.google.com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562600" y="1295400"/>
            <a:ext cx="5974080" cy="4807823"/>
          </a:xfrm>
        </p:spPr>
        <p:txBody>
          <a:bodyPr/>
          <a:lstStyle/>
          <a:p>
            <a:r>
              <a:rPr lang="en-US" sz="2800" b="1" dirty="0"/>
              <a:t>query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www.google.com</a:t>
            </a:r>
            <a:endParaRPr lang="en-US" sz="2800" dirty="0"/>
          </a:p>
          <a:p>
            <a:r>
              <a:rPr lang="en-US" sz="2800" b="1" dirty="0"/>
              <a:t>subdomain</a:t>
            </a:r>
            <a:r>
              <a:rPr lang="en-US" sz="2800" dirty="0"/>
              <a:t>: www</a:t>
            </a:r>
          </a:p>
          <a:p>
            <a:r>
              <a:rPr lang="en-US" sz="2800" b="1" dirty="0" err="1"/>
              <a:t>parent_domain</a:t>
            </a:r>
            <a:r>
              <a:rPr lang="en-US" sz="2800" dirty="0"/>
              <a:t>: google</a:t>
            </a:r>
          </a:p>
          <a:p>
            <a:r>
              <a:rPr lang="en-US" sz="2800" b="1" dirty="0" err="1"/>
              <a:t>registered_domain</a:t>
            </a:r>
            <a:r>
              <a:rPr lang="en-US" sz="2800" dirty="0"/>
              <a:t>: google.com</a:t>
            </a:r>
          </a:p>
          <a:p>
            <a:r>
              <a:rPr lang="en-US" sz="2800" b="1" dirty="0" err="1"/>
              <a:t>creation_date</a:t>
            </a:r>
            <a:r>
              <a:rPr lang="en-US" sz="2800" dirty="0"/>
              <a:t>: 1997-09-15</a:t>
            </a:r>
          </a:p>
          <a:p>
            <a:r>
              <a:rPr lang="en-US" sz="2800" b="1" dirty="0"/>
              <a:t>tags</a:t>
            </a:r>
            <a:r>
              <a:rPr lang="en-US" sz="2800" dirty="0"/>
              <a:t>: top-1m</a:t>
            </a:r>
          </a:p>
          <a:p>
            <a:r>
              <a:rPr lang="en-US" sz="2800" b="1" dirty="0" err="1"/>
              <a:t>geo.asn</a:t>
            </a:r>
            <a:r>
              <a:rPr lang="en-US" sz="2800" dirty="0"/>
              <a:t>: Google Inc.</a:t>
            </a:r>
          </a:p>
          <a:p>
            <a:r>
              <a:rPr lang="en-US" sz="2800" b="1" dirty="0" err="1"/>
              <a:t>frequency_score</a:t>
            </a:r>
            <a:r>
              <a:rPr lang="en-US" sz="2800" dirty="0"/>
              <a:t>: 18.2778256342</a:t>
            </a:r>
          </a:p>
          <a:p>
            <a:r>
              <a:rPr lang="en-US" sz="2800" b="1" dirty="0" err="1"/>
              <a:t>parent_domain_length</a:t>
            </a:r>
            <a:r>
              <a:rPr lang="en-US" sz="2800" dirty="0"/>
              <a:t>: 6</a:t>
            </a:r>
          </a:p>
        </p:txBody>
      </p:sp>
      <p:sp>
        <p:nvSpPr>
          <p:cNvPr id="10" name="Arrow: Right 9"/>
          <p:cNvSpPr/>
          <p:nvPr/>
        </p:nvSpPr>
        <p:spPr>
          <a:xfrm rot="1249752">
            <a:off x="1062336" y="2279377"/>
            <a:ext cx="4550446" cy="1641911"/>
          </a:xfrm>
          <a:prstGeom prst="rightArrow">
            <a:avLst>
              <a:gd name="adj1" fmla="val 50000"/>
              <a:gd name="adj2" fmla="val 6237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Enriches to this</a:t>
            </a:r>
          </a:p>
        </p:txBody>
      </p:sp>
    </p:spTree>
    <p:extLst>
      <p:ext uri="{BB962C8B-B14F-4D97-AF65-F5344CB8AC3E}">
        <p14:creationId xmlns:p14="http://schemas.microsoft.com/office/powerpoint/2010/main" val="891806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freq_server.py</a:t>
            </a:r>
            <a:endParaRPr lang="en-US" baseline="30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freq_server.py</a:t>
            </a:r>
            <a:r>
              <a:rPr lang="en-US" dirty="0"/>
              <a:t> is for large scale entropy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Created by Mark Baggett, author of SEC573</a:t>
            </a:r>
          </a:p>
          <a:p>
            <a:r>
              <a:rPr lang="en-US" dirty="0"/>
              <a:t>Manual testing</a:t>
            </a:r>
          </a:p>
          <a:p>
            <a:r>
              <a:rPr lang="en-US" dirty="0"/>
              <a:t>Logstash query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789951"/>
            <a:ext cx="6294044" cy="9572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62" y="4128778"/>
            <a:ext cx="10990476" cy="20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3657600" y="2895600"/>
            <a:ext cx="533400" cy="76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667000" y="3733800"/>
            <a:ext cx="76200" cy="390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138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domain_stats.py</a:t>
            </a:r>
            <a:endParaRPr lang="en-US" baseline="30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 Baggett developed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domain_stats.py</a:t>
            </a:r>
            <a:endParaRPr lang="en-US" baseline="30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Designed for speed and log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Provides on mass domain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Provides </a:t>
            </a:r>
            <a:r>
              <a:rPr lang="en-US" dirty="0" err="1"/>
              <a:t>whois</a:t>
            </a:r>
            <a:r>
              <a:rPr lang="en-US" dirty="0"/>
              <a:t> information like creation 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And top 1 million lookups (works with Alexa and Cisco)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129333" y="3124200"/>
            <a:ext cx="5933333" cy="1727775"/>
            <a:chOff x="3129333" y="3124200"/>
            <a:chExt cx="5933333" cy="17277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9333" y="3124200"/>
              <a:ext cx="5933333" cy="16571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6095999" y="3505200"/>
              <a:ext cx="2362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+mj-lt"/>
                </a:rPr>
                <a:t>Result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91000" y="4267200"/>
              <a:ext cx="2362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+mj-lt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617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Top1M Filtering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 - </a:t>
            </a:r>
            <a:r>
              <a:rPr lang="en-US" dirty="0" err="1"/>
              <a:t>approx</a:t>
            </a:r>
            <a:r>
              <a:rPr lang="en-US" dirty="0"/>
              <a:t> &lt; 90% logs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638" y="2310460"/>
            <a:ext cx="5341937" cy="3592806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302985"/>
            <a:ext cx="5364163" cy="36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9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Phishing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SIEM techniques use insider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Such as fuzzy phishing searches</a:t>
            </a:r>
          </a:p>
          <a:p>
            <a:r>
              <a:rPr lang="en-US" dirty="0"/>
              <a:t>Take legitimate company domains and look for variants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Extremely effective against phishing domains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Best used in combination with email alerts or scripts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Great for targeted attacks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5029412"/>
            <a:ext cx="7467600" cy="115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47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Analytics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 logs are incredibly powerful yet underutilized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Too much emphasis on “insert security product here”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enough visibility on desktops/laptops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Endpoint logs can readily be operationalized</a:t>
            </a:r>
          </a:p>
          <a:p>
            <a:r>
              <a:rPr lang="en-US" dirty="0"/>
              <a:t>Strategies such as below can be used to detect attacks using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Long command 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Unauthorized service creations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Malicious PowerShell use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34200" y="4269859"/>
            <a:ext cx="4953000" cy="1826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Internal Pivoting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Brute force logins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Whitelist evasion</a:t>
            </a:r>
          </a:p>
        </p:txBody>
      </p:sp>
    </p:spTree>
    <p:extLst>
      <p:ext uri="{BB962C8B-B14F-4D97-AF65-F5344CB8AC3E}">
        <p14:creationId xmlns:p14="http://schemas.microsoft.com/office/powerpoint/2010/main" val="3151603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Creation Gone Bad (Event ID: 7045)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attack techniques</a:t>
            </a:r>
            <a:br>
              <a:rPr lang="en-US" dirty="0"/>
            </a:br>
            <a:r>
              <a:rPr lang="en-US" dirty="0"/>
              <a:t>create services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Top example is of</a:t>
            </a:r>
            <a:br>
              <a:rPr lang="en-US" dirty="0"/>
            </a:br>
            <a:r>
              <a:rPr lang="en-US" dirty="0"/>
              <a:t>Meterpreter compromise</a:t>
            </a:r>
            <a:br>
              <a:rPr lang="en-US" dirty="0"/>
            </a:br>
            <a:r>
              <a:rPr lang="en-US" dirty="0"/>
              <a:t>through </a:t>
            </a:r>
            <a:r>
              <a:rPr lang="en-US" dirty="0" err="1"/>
              <a:t>PSExec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Bottom event is of</a:t>
            </a:r>
            <a:br>
              <a:rPr lang="en-US" dirty="0"/>
            </a:br>
            <a:r>
              <a:rPr lang="en-US" dirty="0"/>
              <a:t>privilege escalation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11981" b="21593"/>
          <a:stretch/>
        </p:blipFill>
        <p:spPr>
          <a:xfrm>
            <a:off x="5943600" y="1219200"/>
            <a:ext cx="5715000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15842"/>
          <a:stretch/>
        </p:blipFill>
        <p:spPr>
          <a:xfrm>
            <a:off x="5943600" y="4069465"/>
            <a:ext cx="5334001" cy="18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54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SEC555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SIEMtervention</a:t>
            </a:r>
            <a:endParaRPr lang="en-US" dirty="0"/>
          </a:p>
          <a:p>
            <a:r>
              <a:rPr lang="en-US" dirty="0"/>
              <a:t>Magic unicorns are real?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Justin Henderson (GSE # 108)</a:t>
            </a:r>
          </a:p>
          <a:p>
            <a:r>
              <a:rPr lang="en-US" sz="2800" dirty="0"/>
              <a:t>@SecurityMapper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Presentation based on SEC555: SIEM with Tactical Analytics</a:t>
            </a:r>
          </a:p>
        </p:txBody>
      </p:sp>
    </p:spTree>
    <p:extLst>
      <p:ext uri="{BB962C8B-B14F-4D97-AF65-F5344CB8AC3E}">
        <p14:creationId xmlns:p14="http://schemas.microsoft.com/office/powerpoint/2010/main" val="342648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Attacks (Event ID: 4104 or 4688)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is now commonly used for modern attacks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31" y="1981200"/>
            <a:ext cx="11043249" cy="2008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931" y="4124400"/>
            <a:ext cx="9881447" cy="204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4428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NirSoft</a:t>
            </a:r>
            <a:r>
              <a:rPr lang="en-US" dirty="0"/>
              <a:t> USBDeview</a:t>
            </a:r>
            <a:r>
              <a:rPr lang="en-US" baseline="30000" dirty="0"/>
              <a:t>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Simplification is</a:t>
            </a:r>
            <a:br>
              <a:rPr lang="en-US" dirty="0"/>
            </a:br>
            <a:r>
              <a:rPr lang="en-US" dirty="0"/>
              <a:t>acceptable/preferred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Possible to run 3</a:t>
            </a:r>
            <a:r>
              <a:rPr lang="en-US" baseline="30000" dirty="0"/>
              <a:t>rd</a:t>
            </a:r>
            <a:br>
              <a:rPr lang="en-US" dirty="0"/>
            </a:br>
            <a:r>
              <a:rPr lang="en-US" dirty="0"/>
              <a:t>party tool once a</a:t>
            </a:r>
            <a:br>
              <a:rPr lang="en-US" dirty="0"/>
            </a:br>
            <a:r>
              <a:rPr lang="en-US" dirty="0"/>
              <a:t>day and log to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Better late than</a:t>
            </a:r>
            <a:br>
              <a:rPr lang="en-US" dirty="0"/>
            </a:br>
            <a:r>
              <a:rPr lang="en-US" dirty="0"/>
              <a:t>never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0" y="1295401"/>
            <a:ext cx="6888480" cy="34556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5181724"/>
            <a:ext cx="9476190" cy="9904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4644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Auditing (Event ID 4663)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scripts/malware often used to find patterns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Social security #, credit card #, or drivers license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Operate by enumerating and reading through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Often ignores hidden folders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038600"/>
            <a:ext cx="3294193" cy="1723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3743536"/>
            <a:ext cx="6076144" cy="242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70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Querying (Event ID 4662 and 4663)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 all users can list group members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Attackers enumerate members to find users to target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Many alternative methods to list group members</a:t>
            </a:r>
          </a:p>
          <a:p>
            <a:r>
              <a:rPr lang="en-US" dirty="0"/>
              <a:t>Mickey </a:t>
            </a:r>
            <a:r>
              <a:rPr lang="en-US" dirty="0" err="1"/>
              <a:t>Perre</a:t>
            </a:r>
            <a:r>
              <a:rPr lang="en-US" dirty="0"/>
              <a:t> has a blog on detecting this behavior</a:t>
            </a:r>
            <a:endParaRPr lang="en-US" baseline="30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Windows auditing can capture read member requests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Combined with agent/aggregator filters = </a:t>
            </a:r>
            <a:r>
              <a:rPr lang="en-US" dirty="0">
                <a:solidFill>
                  <a:srgbClr val="FF0000"/>
                </a:solidFill>
              </a:rPr>
              <a:t>AWESOME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381" y="2629029"/>
            <a:ext cx="7695238" cy="10285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8051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HALO (Honeytokens Against Leveraging OSINT)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Fake users can be created publicly to combat recon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Could be just in hidden metadata and/or key public sites</a:t>
            </a:r>
          </a:p>
          <a:p>
            <a:r>
              <a:rPr lang="en-US" dirty="0"/>
              <a:t>Example: Peter Parker(pparker@sec555.com)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 LinkedIn, Facebook, Adobe, PGP, </a:t>
            </a:r>
            <a:r>
              <a:rPr lang="en-US" dirty="0" err="1"/>
              <a:t>Github</a:t>
            </a:r>
            <a:r>
              <a:rPr lang="en-US" dirty="0"/>
              <a:t>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Likely to be picked up during OSINT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Eventually may make compromised account lists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Takes minimal time to setup… can get fairly elaborate</a:t>
            </a:r>
          </a:p>
          <a:p>
            <a:r>
              <a:rPr lang="en-US" dirty="0"/>
              <a:t>Activity from this account is malicious and provides context</a:t>
            </a:r>
          </a:p>
        </p:txBody>
      </p:sp>
    </p:spTree>
    <p:extLst>
      <p:ext uri="{BB962C8B-B14F-4D97-AF65-F5344CB8AC3E}">
        <p14:creationId xmlns:p14="http://schemas.microsoft.com/office/powerpoint/2010/main" val="2952141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Flare</a:t>
            </a:r>
            <a:endParaRPr lang="en-US" baseline="30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Austin Taylor wrote a beacon discovery script called </a:t>
            </a:r>
            <a:r>
              <a:rPr lang="en-US" b="1" dirty="0"/>
              <a:t>Flare</a:t>
            </a:r>
            <a:endParaRPr lang="en-US" b="1" baseline="30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Uses Elasticsearch to crawl historical connections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Identifies connections with consistent beaconing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Supports analysis of custom time periods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Additional capabilities being baked 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872" y="3962400"/>
            <a:ext cx="2813178" cy="20574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4"/>
          <a:srcRect b="46460"/>
          <a:stretch/>
        </p:blipFill>
        <p:spPr>
          <a:xfrm>
            <a:off x="655320" y="3770086"/>
            <a:ext cx="7677539" cy="16745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4448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C874D3-E8CA-45E7-9D58-00CF21C0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CECFB-EF0D-4CE4-9A22-AF30EFE0D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SIEM is just a tool (a really awesome one)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Yet tools are ineffective when not used properly</a:t>
            </a:r>
          </a:p>
          <a:p>
            <a:r>
              <a:rPr lang="en-US" dirty="0"/>
              <a:t>You need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Automate, automate, automate (80% / 20% rule)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Make your logs more context rich (log enrichment)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Analyze tactical logs (yes even on your workstations)</a:t>
            </a:r>
          </a:p>
          <a:p>
            <a:r>
              <a:rPr lang="en-US" dirty="0"/>
              <a:t>Consider </a:t>
            </a:r>
            <a:r>
              <a:rPr lang="en-US" b="1" dirty="0"/>
              <a:t>SEC555: SIEM with Tactical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Focus is on training </a:t>
            </a:r>
            <a:r>
              <a:rPr lang="en-US" b="1" dirty="0"/>
              <a:t>people</a:t>
            </a:r>
            <a:r>
              <a:rPr lang="en-US" dirty="0"/>
              <a:t> and establishing </a:t>
            </a:r>
            <a:r>
              <a:rPr lang="en-US" b="1" dirty="0"/>
              <a:t>processes</a:t>
            </a:r>
          </a:p>
        </p:txBody>
      </p:sp>
      <p:pic>
        <p:nvPicPr>
          <p:cNvPr id="3074" name="Picture 2" descr="https://www.giac.org/images/design/custom/icons/certs/large/gcda-gold.png">
            <a:extLst>
              <a:ext uri="{FF2B5EF4-FFF2-40B4-BE49-F238E27FC236}">
                <a16:creationId xmlns:a16="http://schemas.microsoft.com/office/drawing/2014/main" id="{45C6C213-9A18-4F4D-AF58-3C064D926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2954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374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446"/>
            <a:ext cx="12190413" cy="69264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57115" y="472002"/>
            <a:ext cx="9994996" cy="156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99" b="1" spc="25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" charset="0"/>
                <a:ea typeface="Arial" charset="0"/>
                <a:cs typeface="Arial" charset="0"/>
              </a:rPr>
              <a:t>Tactical Detection and Data Analytics Summit 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1060566" y="2162191"/>
            <a:ext cx="7561316" cy="0"/>
          </a:xfrm>
          <a:prstGeom prst="line">
            <a:avLst/>
          </a:prstGeom>
          <a:ln w="698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0566" y="2308051"/>
            <a:ext cx="5970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Save the Date: </a:t>
            </a:r>
            <a:r>
              <a:rPr lang="fr-FR" sz="2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December 4-11</a:t>
            </a:r>
            <a:b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Scottsdale, Arizona</a:t>
            </a:r>
          </a:p>
          <a:p>
            <a:r>
              <a:rPr lang="fr-FR" sz="2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summit</a:t>
            </a:r>
            <a:endParaRPr lang="fr-FR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0" y="446"/>
            <a:ext cx="801562" cy="91428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7D26640-5AF3-4242-8107-9397DAF86B3B}"/>
              </a:ext>
            </a:extLst>
          </p:cNvPr>
          <p:cNvGrpSpPr/>
          <p:nvPr/>
        </p:nvGrpSpPr>
        <p:grpSpPr>
          <a:xfrm>
            <a:off x="1060566" y="3431745"/>
            <a:ext cx="10718938" cy="2939266"/>
            <a:chOff x="2090380" y="7035442"/>
            <a:chExt cx="21440667" cy="587929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56E3FFE-600A-4E0D-B916-8603AC90E52B}"/>
                </a:ext>
              </a:extLst>
            </p:cNvPr>
            <p:cNvGrpSpPr/>
            <p:nvPr/>
          </p:nvGrpSpPr>
          <p:grpSpPr>
            <a:xfrm>
              <a:off x="2090380" y="7035442"/>
              <a:ext cx="20535301" cy="5879298"/>
              <a:chOff x="2728738" y="7397755"/>
              <a:chExt cx="20535301" cy="587929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CB1097-8997-4EF1-AD43-560D0F1CED89}"/>
                  </a:ext>
                </a:extLst>
              </p:cNvPr>
              <p:cNvSpPr txBox="1"/>
              <p:nvPr/>
            </p:nvSpPr>
            <p:spPr>
              <a:xfrm>
                <a:off x="7060022" y="7397755"/>
                <a:ext cx="16204017" cy="5879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SEC599 – Defeating Advanced Adversaries 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530 </a:t>
                </a:r>
                <a:r>
                  <a:rPr lang="en-US" sz="2200" dirty="0">
                    <a:solidFill>
                      <a:schemeClr val="bg1"/>
                    </a:solidFill>
                  </a:rPr>
                  <a:t>– Defensible Security Architecture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555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SIEM with Tactical Analytics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SEC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511</a:t>
                </a:r>
                <a:r>
                  <a:rPr lang="en-US" sz="2200" dirty="0">
                    <a:solidFill>
                      <a:schemeClr val="bg1"/>
                    </a:solidFill>
                  </a:rPr>
                  <a:t> – Continuous Monitoring &amp; Security Operations</a:t>
                </a:r>
              </a:p>
              <a:p>
                <a:pPr marL="914217" lvl="1" indent="-34283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solidFill>
                      <a:schemeClr val="bg1"/>
                    </a:solidFill>
                  </a:rPr>
                  <a:t>SIEM NetWars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6F1541-6883-4168-8919-8335B59521B1}"/>
                  </a:ext>
                </a:extLst>
              </p:cNvPr>
              <p:cNvSpPr/>
              <p:nvPr/>
            </p:nvSpPr>
            <p:spPr>
              <a:xfrm>
                <a:off x="2728738" y="8470267"/>
                <a:ext cx="5783973" cy="3385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SUMMIT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4-5</a:t>
                </a:r>
              </a:p>
              <a:p>
                <a:pPr algn="ctr"/>
                <a:endParaRPr lang="fr-F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TRAINING</a:t>
                </a:r>
              </a:p>
              <a:p>
                <a:pPr algn="ctr"/>
                <a:r>
                  <a:rPr lang="fr-FR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Dec</a:t>
                </a:r>
                <a:r>
                  <a:rPr lang="fr-FR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charset="0"/>
                    <a:ea typeface="Arial" charset="0"/>
                    <a:cs typeface="Arial" charset="0"/>
                  </a:rPr>
                  <a:t>. 6-11</a:t>
                </a:r>
                <a:endPara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6B5E2E3-FD21-4865-83EC-3F665C94E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5444" y="7979366"/>
                <a:ext cx="0" cy="4521232"/>
              </a:xfrm>
              <a:prstGeom prst="line">
                <a:avLst/>
              </a:prstGeom>
              <a:ln w="38100">
                <a:solidFill>
                  <a:schemeClr val="bg2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BD8ABD-91CF-4712-9843-13D10B81D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64956" y="9242741"/>
              <a:ext cx="1371600" cy="1371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9FC8C38-C6A1-4B2B-838B-EF3606266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59447" y="10275784"/>
              <a:ext cx="1371600" cy="13716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9DF7B7-9C79-497D-B9D7-76C56D46EDBA}"/>
              </a:ext>
            </a:extLst>
          </p:cNvPr>
          <p:cNvSpPr txBox="1"/>
          <p:nvPr/>
        </p:nvSpPr>
        <p:spPr>
          <a:xfrm>
            <a:off x="9138751" y="6329590"/>
            <a:ext cx="2444900" cy="43088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r-FR" sz="22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sans.org/</a:t>
            </a:r>
            <a:r>
              <a:rPr lang="fr-FR" sz="22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summit</a:t>
            </a:r>
            <a:endParaRPr lang="en-US" sz="2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026" name="Picture 2" descr="https://www.giac.org/images/design/custom/icons/certs/large/gdat-gold.png">
            <a:extLst>
              <a:ext uri="{FF2B5EF4-FFF2-40B4-BE49-F238E27FC236}">
                <a16:creationId xmlns:a16="http://schemas.microsoft.com/office/drawing/2014/main" id="{30958EA8-2EB0-4842-8D4D-796260383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746" y="3411745"/>
            <a:ext cx="685711" cy="68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17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Author of SEC555: SIEM with Tactical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GIAC GSE # 108, Cyber Guardian Blue and 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60 industry certifications (need to get a new hobby)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Two time NetWars Core tournament winner (offense)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And security hobbyist and community supporter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Collecting interns/contributors in bulk (research teams)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Release research to the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https://github.com/HASecuritySolutions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330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copy of this talk is available at: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https://github.com/HASecuritySolutions/presentations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More free stuff</a:t>
            </a:r>
            <a:r>
              <a:rPr lang="en-US" dirty="0"/>
              <a:t>:  </a:t>
            </a:r>
            <a:r>
              <a:rPr lang="en-US" dirty="0">
                <a:hlinkClick r:id="rId4"/>
              </a:rPr>
              <a:t>https://github.com/HASecuritySolutions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Disclaimer</a:t>
            </a:r>
            <a:r>
              <a:rPr lang="en-US" dirty="0"/>
              <a:t>: This talk is NOT about bashing SIEM solutions or promoting one vendor/solution over others</a:t>
            </a:r>
          </a:p>
          <a:p>
            <a:endParaRPr lang="en-US" dirty="0"/>
          </a:p>
          <a:p>
            <a:pPr marL="860425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88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mist">
            <a:extLst>
              <a:ext uri="{FF2B5EF4-FFF2-40B4-BE49-F238E27FC236}">
                <a16:creationId xmlns:a16="http://schemas.microsoft.com/office/drawing/2014/main" id="{B82C9B84-FD5E-456A-8C31-53E9C8EFE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525609"/>
            <a:ext cx="5474468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 from all the Lands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beginning...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There were many logs, each of a different kind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Correlation between these logs was </a:t>
            </a:r>
            <a:br>
              <a:rPr lang="en-US" dirty="0"/>
            </a:br>
            <a:r>
              <a:rPr lang="en-US" dirty="0"/>
              <a:t>difficult, nay impossible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log represented a different</a:t>
            </a:r>
            <a:br>
              <a:rPr lang="en-US" dirty="0"/>
            </a:br>
            <a:r>
              <a:rPr lang="en-US" dirty="0"/>
              <a:t>concept and had different meaning</a:t>
            </a:r>
          </a:p>
          <a:p>
            <a:r>
              <a:rPr lang="en-US" dirty="0"/>
              <a:t>But then the magic unicorn came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And all became clear</a:t>
            </a:r>
          </a:p>
        </p:txBody>
      </p:sp>
      <p:pic>
        <p:nvPicPr>
          <p:cNvPr id="1026" name="Picture 2" descr="Image result for unicorn">
            <a:extLst>
              <a:ext uri="{FF2B5EF4-FFF2-40B4-BE49-F238E27FC236}">
                <a16:creationId xmlns:a16="http://schemas.microsoft.com/office/drawing/2014/main" id="{802ED520-18C8-4276-808C-F504F1A01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773544"/>
            <a:ext cx="323320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622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Implementations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off the shelf (COTS) products provide: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Native agents and parsing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 and maintenance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Ability to search disparate data sources and quickly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Automated alerting capabilities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With alert prioritization!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Machine learning and behavior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Professional services and 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775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mist out comes not a unicorn, but a rhino???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did we get it so wrong?</a:t>
            </a:r>
          </a:p>
          <a:p>
            <a:r>
              <a:rPr lang="en-US" dirty="0"/>
              <a:t>Commercial SIEM solutions all </a:t>
            </a:r>
            <a:r>
              <a:rPr lang="en-US" u="sng" dirty="0"/>
              <a:t>can be successful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Yet many fail and lead to health issues such as</a:t>
            </a:r>
            <a:br>
              <a:rPr lang="en-US" dirty="0"/>
            </a:br>
            <a:r>
              <a:rPr lang="en-US" dirty="0"/>
              <a:t>heartburn, diarrhea, death by boredom,</a:t>
            </a:r>
            <a:br>
              <a:rPr lang="en-US" dirty="0"/>
            </a:br>
            <a:r>
              <a:rPr lang="en-US" dirty="0"/>
              <a:t>or worst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Cause of failure is deviation from</a:t>
            </a:r>
            <a:br>
              <a:rPr lang="en-US" dirty="0"/>
            </a:br>
            <a:r>
              <a:rPr lang="en-US" dirty="0"/>
              <a:t>the core objective - </a:t>
            </a:r>
            <a:r>
              <a:rPr lang="en-US" b="1" dirty="0"/>
              <a:t>detection</a:t>
            </a:r>
          </a:p>
        </p:txBody>
      </p:sp>
      <p:pic>
        <p:nvPicPr>
          <p:cNvPr id="2052" name="Picture 4" descr="Image result for rhino">
            <a:extLst>
              <a:ext uri="{FF2B5EF4-FFF2-40B4-BE49-F238E27FC236}">
                <a16:creationId xmlns:a16="http://schemas.microsoft.com/office/drawing/2014/main" id="{D473A44E-8D35-4BFE-AA55-A4793A31C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3886200"/>
            <a:ext cx="3200400" cy="21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015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715378-DDF5-438C-A737-C2F41D51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Have vs. What Would You Like?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5BE014-7E9A-447A-8479-827044859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4193F-4DC3-4D4E-8276-5CB202F41263}"/>
              </a:ext>
            </a:extLst>
          </p:cNvPr>
          <p:cNvSpPr/>
          <p:nvPr/>
        </p:nvSpPr>
        <p:spPr>
          <a:xfrm>
            <a:off x="1371600" y="1447800"/>
            <a:ext cx="38100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80% time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Care and feeding SIEM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97E4E4-6FF6-4B03-BBD7-2C954A9AA3D1}"/>
              </a:ext>
            </a:extLst>
          </p:cNvPr>
          <p:cNvSpPr/>
          <p:nvPr/>
        </p:nvSpPr>
        <p:spPr>
          <a:xfrm>
            <a:off x="1371600" y="4800600"/>
            <a:ext cx="3810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20% time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Detection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B1C62C-8675-4EBD-9FEA-CA1711F020AF}"/>
              </a:ext>
            </a:extLst>
          </p:cNvPr>
          <p:cNvSpPr/>
          <p:nvPr/>
        </p:nvSpPr>
        <p:spPr>
          <a:xfrm>
            <a:off x="6858002" y="1449779"/>
            <a:ext cx="3810000" cy="335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80% time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Detection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93757A-2507-49F2-93AE-6E93931E3C73}"/>
              </a:ext>
            </a:extLst>
          </p:cNvPr>
          <p:cNvSpPr/>
          <p:nvPr/>
        </p:nvSpPr>
        <p:spPr>
          <a:xfrm>
            <a:off x="6858002" y="4802579"/>
            <a:ext cx="38100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20% time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Maintenance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EA495-92FB-48A0-90AC-C7F8723DFFB4}"/>
              </a:ext>
            </a:extLst>
          </p:cNvPr>
          <p:cNvSpPr txBox="1"/>
          <p:nvPr/>
        </p:nvSpPr>
        <p:spPr>
          <a:xfrm>
            <a:off x="5181600" y="3044279"/>
            <a:ext cx="16764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versus</a:t>
            </a:r>
          </a:p>
        </p:txBody>
      </p:sp>
    </p:spTree>
    <p:extLst>
      <p:ext uri="{BB962C8B-B14F-4D97-AF65-F5344CB8AC3E}">
        <p14:creationId xmlns:p14="http://schemas.microsoft.com/office/powerpoint/2010/main" val="3924248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96527B-8A76-48DA-8FBC-D825FD1E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for an Intervention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134973-EE70-48FC-9D8C-DC9DF1284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SIEM failure is often caused by the following: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Too many manual tasks</a:t>
            </a:r>
          </a:p>
          <a:p>
            <a:pPr marL="917575" lvl="1" indent="-514350"/>
            <a:r>
              <a:rPr lang="en-US" dirty="0"/>
              <a:t>Inverse is lack of automation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Working for your SIEM instead of it working for you</a:t>
            </a:r>
          </a:p>
          <a:p>
            <a:pPr marL="917575" lvl="1" indent="-514350"/>
            <a:r>
              <a:rPr lang="en-US" dirty="0"/>
              <a:t>Context is key to efficiency so let your SIEM add context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Focus on more/all logs rather than tactical logs</a:t>
            </a:r>
          </a:p>
          <a:p>
            <a:pPr marL="917575" lvl="1" indent="-514350"/>
            <a:r>
              <a:rPr lang="en-US" dirty="0"/>
              <a:t>More is often not better</a:t>
            </a:r>
          </a:p>
          <a:p>
            <a:r>
              <a:rPr lang="en-US" dirty="0"/>
              <a:t>All of the above are </a:t>
            </a:r>
            <a:r>
              <a:rPr lang="en-US" b="1" dirty="0"/>
              <a:t>people</a:t>
            </a:r>
            <a:r>
              <a:rPr lang="en-US" dirty="0"/>
              <a:t> and </a:t>
            </a:r>
            <a:r>
              <a:rPr lang="en-US" b="1" dirty="0"/>
              <a:t>process</a:t>
            </a:r>
            <a:r>
              <a:rPr lang="en-US" dirty="0"/>
              <a:t> issues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7805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BDCE8736-7128-F547-B11E-B4F9435B61AC}"/>
    </a:ext>
  </a:extLst>
</a:theme>
</file>

<file path=ppt/theme/theme2.xml><?xml version="1.0" encoding="utf-8"?>
<a:theme xmlns:a="http://schemas.openxmlformats.org/drawingml/2006/main" name="Basic Layout 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2A238399-2CCD-054A-BB5C-6E712DDAAD9E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Sec511_1_2014_0823.thmx</Template>
  <TotalTime>0</TotalTime>
  <Words>1139</Words>
  <Application>Microsoft Office PowerPoint</Application>
  <PresentationFormat>Widescreen</PresentationFormat>
  <Paragraphs>234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Courier New</vt:lpstr>
      <vt:lpstr>Georgia</vt:lpstr>
      <vt:lpstr>Gill Sans MT</vt:lpstr>
      <vt:lpstr>Tahoma</vt:lpstr>
      <vt:lpstr>Times New Roman</vt:lpstr>
      <vt:lpstr>Title Page</vt:lpstr>
      <vt:lpstr>Basic Layout Pages</vt:lpstr>
      <vt:lpstr>PowerPoint Presentation</vt:lpstr>
      <vt:lpstr>SEC555</vt:lpstr>
      <vt:lpstr>About Me</vt:lpstr>
      <vt:lpstr>Welcome!</vt:lpstr>
      <vt:lpstr>Logs from all the Lands</vt:lpstr>
      <vt:lpstr>Commercial Implementations</vt:lpstr>
      <vt:lpstr>What Happened?</vt:lpstr>
      <vt:lpstr>What Do You Have vs. What Would You Like?</vt:lpstr>
      <vt:lpstr>Time for an Intervention</vt:lpstr>
      <vt:lpstr>Traditional vs Network Extraction</vt:lpstr>
      <vt:lpstr>NXLog AutoConfig</vt:lpstr>
      <vt:lpstr>Log Enrichment and Adding Context</vt:lpstr>
      <vt:lpstr>Ordinary to Extraordinary</vt:lpstr>
      <vt:lpstr>freq_server.py</vt:lpstr>
      <vt:lpstr>domain_stats.py</vt:lpstr>
      <vt:lpstr>Top1M Filtering</vt:lpstr>
      <vt:lpstr>Fuzzy Phishing</vt:lpstr>
      <vt:lpstr>Endpoint Analytics</vt:lpstr>
      <vt:lpstr>Service Creation Gone Bad (Event ID: 7045)</vt:lpstr>
      <vt:lpstr>PowerShell Attacks (Event ID: 4104 or 4688)</vt:lpstr>
      <vt:lpstr>NirSoft USBDeview1</vt:lpstr>
      <vt:lpstr>File Auditing (Event ID 4663)</vt:lpstr>
      <vt:lpstr>Group Querying (Event ID 4662 and 4663)</vt:lpstr>
      <vt:lpstr>HALO (Honeytokens Against Leveraging OSINT)</vt:lpstr>
      <vt:lpstr>Flare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SEC555 - The Industry's First SIEM Neutral Training Course</dc:title>
  <dc:subject/>
  <dc:creator/>
  <cp:keywords>555</cp:keywords>
  <dc:description/>
  <cp:lastModifiedBy/>
  <cp:revision>1</cp:revision>
  <dcterms:created xsi:type="dcterms:W3CDTF">2016-12-19T16:03:23Z</dcterms:created>
  <dcterms:modified xsi:type="dcterms:W3CDTF">2018-10-02T23:54:30Z</dcterms:modified>
  <cp:category>Security</cp:category>
</cp:coreProperties>
</file>